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12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C722EF-E69F-439B-96A7-7D3E5F8BE120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A39EF-9A06-4E04-9F3F-04087822A383}" type="datetimeFigureOut">
              <a:rPr lang="en-US" smtClean="0"/>
              <a:pPr/>
              <a:t>11/2/2009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D3F7D-38A4-4336-BC51-1181ED4ADA36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FD86-04C7-44EE-A431-2F89656DE0F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8135-A488-434B-8A60-3FE9D3298D1A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1F293-BAAB-48B7-8B16-A08A86CDB6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990600"/>
            <a:ext cx="8001000" cy="54102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VCE Physical Education - Unit 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AC644-3DC3-4831-B47D-070E5B5377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black">
            <a:xfrm>
              <a:off x="1008" y="0"/>
              <a:ext cx="4752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1008" cy="43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ltGray">
            <a:xfrm>
              <a:off x="0" y="0"/>
              <a:ext cx="5760" cy="2400"/>
            </a:xfrm>
            <a:custGeom>
              <a:avLst/>
              <a:gdLst/>
              <a:ahLst/>
              <a:cxnLst>
                <a:cxn ang="0">
                  <a:pos x="0" y="1200"/>
                </a:cxn>
                <a:cxn ang="0">
                  <a:pos x="1008" y="2400"/>
                </a:cxn>
                <a:cxn ang="0">
                  <a:pos x="5760" y="1536"/>
                </a:cxn>
                <a:cxn ang="0">
                  <a:pos x="5760" y="0"/>
                </a:cxn>
                <a:cxn ang="0">
                  <a:pos x="0" y="0"/>
                </a:cxn>
                <a:cxn ang="0">
                  <a:pos x="0" y="1200"/>
                </a:cxn>
              </a:cxnLst>
              <a:rect l="0" t="0" r="r" b="b"/>
              <a:pathLst>
                <a:path w="5760" h="2400">
                  <a:moveTo>
                    <a:pt x="0" y="1200"/>
                  </a:moveTo>
                  <a:lnTo>
                    <a:pt x="1008" y="2400"/>
                  </a:lnTo>
                  <a:lnTo>
                    <a:pt x="5760" y="1536"/>
                  </a:lnTo>
                  <a:lnTo>
                    <a:pt x="5760" y="0"/>
                  </a:lnTo>
                  <a:lnTo>
                    <a:pt x="0" y="0"/>
                  </a:lnTo>
                  <a:lnTo>
                    <a:pt x="0" y="120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AU" smtClean="0"/>
              <a:t>Click to edit Master subtitle style</a:t>
            </a:r>
            <a:endParaRPr lang="en-A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676400" y="6400800"/>
            <a:ext cx="1905000" cy="457200"/>
          </a:xfrm>
        </p:spPr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fld id="{04BA39EF-9A06-4E04-9F3F-04087822A383}" type="datetimeFigureOut">
              <a:rPr lang="en-US" smtClean="0"/>
              <a:pPr/>
              <a:t>11/2/2009</a:t>
            </a:fld>
            <a:endParaRPr lang="en-A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962400" y="6400800"/>
            <a:ext cx="2895600" cy="457200"/>
          </a:xfrm>
        </p:spPr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endParaRPr lang="en-A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</a:lstStyle>
          <a:p>
            <a:fld id="{D6E648FA-71E9-4C9E-BE36-A89CEEC4DB7B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A6A825-8257-47DE-82D1-E7D56CCF2EB3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6810A-0521-480F-9826-46A4E48D2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1E620-FF7E-408E-ABCE-3AD2E806743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9DC50-A704-4A5A-94BA-8243D0082A0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68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F5829-DE92-49DD-90D2-9170F52CDF0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42230-C248-4E4D-8FDE-6DDEE15124B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B5741E-1A01-4F1B-A19B-AB8CE3F65305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4F325-8CE8-40EE-8CD7-400A6E31FC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DD59E2-575A-4FD6-BFAD-99E25A79E58D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FA9CC-ECB8-4323-8CCE-84FD5CC979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ACDC27-6CE5-4C11-9D6B-4F8925FA07D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1C0AE-23A0-474F-B958-E538770F6B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6A825-8257-47DE-82D1-E7D56CCF2EB3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6810A-0521-480F-9826-46A4E48D2E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277FFA-BDF8-460E-9DC8-3888847FE39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D2C32-A669-4010-B5A9-6097E5F5F82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EBBA-A497-4AC7-BE40-FF60657F1754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05906-AA42-4AB3-8B77-F2D511F556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D3F7D-38A4-4336-BC51-1181ED4ADA36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CFD86-04C7-44EE-A431-2F89656DE0F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152400"/>
            <a:ext cx="2087562" cy="59436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6113463" cy="59436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C78135-A488-434B-8A60-3FE9D3298D1A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1F293-BAAB-48B7-8B16-A08A86CDB63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001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914400" y="990600"/>
            <a:ext cx="8001000" cy="54102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/>
              <a:t>VCE Physical Education - Unit 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AC644-3DC3-4831-B47D-070E5B53777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E620-FF7E-408E-ABCE-3AD2E806743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DC50-A704-4A5A-94BA-8243D0082A0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F5829-DE92-49DD-90D2-9170F52CDF0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42230-C248-4E4D-8FDE-6DDEE15124B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5741E-1A01-4F1B-A19B-AB8CE3F65305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F325-8CE8-40EE-8CD7-400A6E31FCE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59E2-575A-4FD6-BFAD-99E25A79E58D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FA9CC-ECB8-4323-8CCE-84FD5CC979F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DC27-6CE5-4C11-9D6B-4F8925FA07D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C0AE-23A0-474F-B958-E538770F6BB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77FFA-BDF8-460E-9DC8-3888847FE39E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2C32-A669-4010-B5A9-6097E5F5F82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EBBA-A497-4AC7-BE40-FF60657F1754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05906-AA42-4AB3-8B77-F2D511F556A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4478E-D673-425A-A06F-6EC565BC024C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241A3-A327-4B13-946B-4B0AD4F7EE7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blackGray">
            <a:xfrm>
              <a:off x="1008" y="0"/>
              <a:ext cx="4752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ltGray">
            <a:xfrm>
              <a:off x="0" y="0"/>
              <a:ext cx="1008" cy="43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ltGray">
            <a:xfrm>
              <a:off x="0" y="0"/>
              <a:ext cx="5760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8" y="1200"/>
                </a:cxn>
                <a:cxn ang="0">
                  <a:pos x="5760" y="336"/>
                </a:cxn>
                <a:cxn ang="0">
                  <a:pos x="5760" y="0"/>
                </a:cxn>
                <a:cxn ang="0">
                  <a:pos x="0" y="0"/>
                </a:cxn>
              </a:cxnLst>
              <a:rect l="0" t="0" r="r" b="b"/>
              <a:pathLst>
                <a:path w="5760" h="1200">
                  <a:moveTo>
                    <a:pt x="0" y="0"/>
                  </a:moveTo>
                  <a:lnTo>
                    <a:pt x="1008" y="1200"/>
                  </a:lnTo>
                  <a:lnTo>
                    <a:pt x="5760" y="336"/>
                  </a:lnTo>
                  <a:lnTo>
                    <a:pt x="57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AU"/>
            </a:p>
          </p:txBody>
        </p:sp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AU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668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fld id="{3384478E-D673-425A-A06F-6EC565BC024C}" type="datetime1">
              <a:rPr lang="en-AU" smtClean="0"/>
              <a:pPr/>
              <a:t>2/11/2009</a:t>
            </a:fld>
            <a:endParaRPr lang="en-A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86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fld id="{881241A3-A327-4B13-946B-4B0AD4F7EE7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5400" dirty="0" smtClean="0"/>
              <a:t>Stages of Change Model</a:t>
            </a:r>
            <a:endParaRPr lang="en-A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b="1" dirty="0" smtClean="0">
                <a:solidFill>
                  <a:srgbClr val="FF3300"/>
                </a:solidFill>
              </a:rPr>
              <a:t>Stages of Change Model</a:t>
            </a: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0990" y="1785926"/>
            <a:ext cx="4053010" cy="415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714375" y="1214438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>
                <a:solidFill>
                  <a:srgbClr val="00B0F0"/>
                </a:solidFill>
              </a:rPr>
              <a:t>Stage 1. Precontemplation</a:t>
            </a:r>
          </a:p>
        </p:txBody>
      </p:sp>
      <p:sp>
        <p:nvSpPr>
          <p:cNvPr id="309253" name="Rectangle 5"/>
          <p:cNvSpPr>
            <a:spLocks noChangeArrowheads="1"/>
          </p:cNvSpPr>
          <p:nvPr/>
        </p:nvSpPr>
        <p:spPr bwMode="auto">
          <a:xfrm>
            <a:off x="990600" y="1889125"/>
            <a:ext cx="37338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/>
              <a:t>• Not considering </a:t>
            </a:r>
            <a:r>
              <a:rPr lang="en-US" sz="2000" dirty="0" err="1"/>
              <a:t>behavioural</a:t>
            </a:r>
            <a:r>
              <a:rPr lang="en-US" sz="2000" dirty="0"/>
              <a:t> change</a:t>
            </a:r>
          </a:p>
          <a:p>
            <a:pPr eaLnBrk="0" hangingPunct="0"/>
            <a:endParaRPr lang="en-US" sz="2000" dirty="0"/>
          </a:p>
          <a:p>
            <a:pPr eaLnBrk="0" hangingPunct="0"/>
            <a:r>
              <a:rPr lang="en-US" sz="2000" dirty="0"/>
              <a:t>• No intention of being more active within the next 6 months.</a:t>
            </a:r>
          </a:p>
          <a:p>
            <a:pPr eaLnBrk="0" hangingPunct="0"/>
            <a:r>
              <a:rPr lang="en-US" sz="2000" dirty="0"/>
              <a:t> </a:t>
            </a:r>
          </a:p>
          <a:p>
            <a:pPr eaLnBrk="0" hangingPunct="0">
              <a:buFontTx/>
              <a:buChar char="•"/>
            </a:pPr>
            <a:r>
              <a:rPr lang="en-US" sz="2000" dirty="0"/>
              <a:t> Not aware their lack of activity is a problem.</a:t>
            </a:r>
          </a:p>
          <a:p>
            <a:pPr eaLnBrk="0" hangingPunct="0"/>
            <a:endParaRPr lang="en-US" sz="2000" dirty="0"/>
          </a:p>
          <a:p>
            <a:pPr eaLnBrk="0" hangingPunct="0">
              <a:buFontTx/>
              <a:buChar char="•"/>
            </a:pPr>
            <a:r>
              <a:rPr lang="en-US" sz="2000" dirty="0"/>
              <a:t> Most difficult group </a:t>
            </a:r>
          </a:p>
          <a:p>
            <a:pPr eaLnBrk="0" hangingPunct="0"/>
            <a:endParaRPr lang="en-US" sz="2000" dirty="0"/>
          </a:p>
          <a:p>
            <a:pPr eaLnBrk="0" hangingPunct="0">
              <a:buFontTx/>
              <a:buChar char="•"/>
            </a:pPr>
            <a:r>
              <a:rPr lang="en-US" sz="2000" dirty="0"/>
              <a:t> Only start to think about change due to constant pressure or after a </a:t>
            </a:r>
            <a:r>
              <a:rPr lang="en-US" sz="2000" dirty="0" err="1"/>
              <a:t>signiﬁcant</a:t>
            </a:r>
            <a:r>
              <a:rPr lang="en-US" sz="2000" dirty="0"/>
              <a:t> health event </a:t>
            </a:r>
            <a:r>
              <a:rPr lang="en-US" sz="2000" dirty="0" err="1"/>
              <a:t>eg</a:t>
            </a:r>
            <a:r>
              <a:rPr lang="en-US" sz="2000" dirty="0"/>
              <a:t>. heart attack.</a:t>
            </a:r>
          </a:p>
          <a:p>
            <a:pPr eaLnBrk="0" hangingPunct="0"/>
            <a:endParaRPr lang="en-US" sz="2000" dirty="0"/>
          </a:p>
        </p:txBody>
      </p:sp>
      <p:sp>
        <p:nvSpPr>
          <p:cNvPr id="309254" name="Text Box 6"/>
          <p:cNvSpPr txBox="1">
            <a:spLocks noChangeArrowheads="1"/>
          </p:cNvSpPr>
          <p:nvPr/>
        </p:nvSpPr>
        <p:spPr bwMode="auto">
          <a:xfrm>
            <a:off x="4214810" y="4143380"/>
            <a:ext cx="115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 dirty="0"/>
              <a:t>Stage 1</a:t>
            </a:r>
          </a:p>
        </p:txBody>
      </p:sp>
      <p:pic>
        <p:nvPicPr>
          <p:cNvPr id="309255" name="Picture 7" descr="ar5-d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500570"/>
            <a:ext cx="238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9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9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9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3" grpId="0" build="p" autoUpdateAnimBg="0"/>
      <p:bldP spid="30925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Stages of Change Model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28802"/>
            <a:ext cx="3913731" cy="401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857250" y="1285875"/>
            <a:ext cx="5045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>
                <a:solidFill>
                  <a:srgbClr val="00B0F0"/>
                </a:solidFill>
              </a:rPr>
              <a:t>Stage 2. Contemplation</a:t>
            </a:r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990600" y="1981200"/>
            <a:ext cx="37338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/>
              <a:t> Acknowledge that they need to become more active.</a:t>
            </a:r>
          </a:p>
          <a:p>
            <a:pPr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Weighing up the pros and cons of being more active. </a:t>
            </a:r>
          </a:p>
          <a:p>
            <a:pPr algn="just"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Intention of becoming more active within the next 6 months.</a:t>
            </a:r>
          </a:p>
          <a:p>
            <a:pPr algn="just" eaLnBrk="0" hangingPunct="0"/>
            <a:endParaRPr lang="en-US" sz="2000"/>
          </a:p>
          <a:p>
            <a:pPr algn="just" eaLnBrk="0" hangingPunct="0">
              <a:buFontTx/>
              <a:buChar char="•"/>
            </a:pPr>
            <a:r>
              <a:rPr lang="en-US" sz="2000"/>
              <a:t> Some individuals remain in this stage for long periods.</a:t>
            </a: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0278" name="Text Box 6"/>
          <p:cNvSpPr txBox="1">
            <a:spLocks noChangeArrowheads="1"/>
          </p:cNvSpPr>
          <p:nvPr/>
        </p:nvSpPr>
        <p:spPr bwMode="auto">
          <a:xfrm>
            <a:off x="6400800" y="6248400"/>
            <a:ext cx="115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/>
              <a:t>Stage 2</a:t>
            </a:r>
          </a:p>
        </p:txBody>
      </p:sp>
      <p:pic>
        <p:nvPicPr>
          <p:cNvPr id="310279" name="Picture 7" descr="ar5-u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638800"/>
            <a:ext cx="2619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0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0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0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7" grpId="0" build="p" autoUpdateAnimBg="0"/>
      <p:bldP spid="31027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Stages of Change Model</a:t>
            </a: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3162" y="1845323"/>
            <a:ext cx="4050838" cy="415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785813" y="1357313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>
                <a:solidFill>
                  <a:srgbClr val="00B0F0"/>
                </a:solidFill>
              </a:rPr>
              <a:t>Stage 3. Preparation</a:t>
            </a:r>
          </a:p>
        </p:txBody>
      </p:sp>
      <p:sp>
        <p:nvSpPr>
          <p:cNvPr id="311301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/>
              <a:t>Seriously considering becoming more active </a:t>
            </a:r>
          </a:p>
          <a:p>
            <a:pPr eaLnBrk="0" hangingPunct="0"/>
            <a:r>
              <a:rPr lang="en-US" sz="2000"/>
              <a:t> 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/>
              <a:t>May exercise once or twice a week or several times a month. 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sz="2000"/>
              <a:t>May be doing physical activity but are not meeting the physical activity guidelines. </a:t>
            </a:r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1302" name="Text Box 6"/>
          <p:cNvSpPr txBox="1">
            <a:spLocks noChangeArrowheads="1"/>
          </p:cNvSpPr>
          <p:nvPr/>
        </p:nvSpPr>
        <p:spPr bwMode="auto">
          <a:xfrm>
            <a:off x="7786710" y="5072074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 dirty="0"/>
              <a:t>Stage 3</a:t>
            </a:r>
          </a:p>
        </p:txBody>
      </p:sp>
      <p:pic>
        <p:nvPicPr>
          <p:cNvPr id="311303" name="Picture 7" descr="ar5-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4724400"/>
            <a:ext cx="598488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1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1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1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1" grpId="0" build="p" autoUpdateAnimBg="0"/>
      <p:bldP spid="3113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Stages of Change Model</a:t>
            </a: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2792" y="2071678"/>
            <a:ext cx="396946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857250" y="1214438"/>
            <a:ext cx="5045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>
                <a:solidFill>
                  <a:srgbClr val="00B0F0"/>
                </a:solidFill>
              </a:rPr>
              <a:t>Stage 4. Action</a:t>
            </a: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 Requires the largest effort, time and energy. </a:t>
            </a:r>
          </a:p>
          <a:p>
            <a:pPr algn="just" eaLnBrk="0" hangingPunct="0">
              <a:buFontTx/>
              <a:buChar char="•"/>
            </a:pPr>
            <a:endParaRPr lang="en-US" sz="2000">
              <a:latin typeface="Franklin Gothic EF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 Attempting to follow National Physical Activity Guidelines.</a:t>
            </a:r>
          </a:p>
          <a:p>
            <a:pPr algn="just" eaLnBrk="0" hangingPunct="0">
              <a:buFontTx/>
              <a:buChar char="•"/>
            </a:pPr>
            <a:endParaRPr lang="en-US" sz="2000">
              <a:latin typeface="Franklin Gothic EF" charset="0"/>
            </a:endParaRPr>
          </a:p>
          <a:p>
            <a:pPr algn="just"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 Relapse is common, however if an individual maintains the active stage for six months they move into the maintenance stage.</a:t>
            </a:r>
            <a:endParaRPr lang="en-US" sz="2000">
              <a:latin typeface="Franklin Gothic EF" charset="0"/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2326" name="Text Box 6"/>
          <p:cNvSpPr txBox="1">
            <a:spLocks noChangeArrowheads="1"/>
          </p:cNvSpPr>
          <p:nvPr/>
        </p:nvSpPr>
        <p:spPr bwMode="auto">
          <a:xfrm>
            <a:off x="5029200" y="3657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400" b="1" dirty="0">
                <a:solidFill>
                  <a:schemeClr val="accent6"/>
                </a:solidFill>
              </a:rPr>
              <a:t>Stage 4</a:t>
            </a:r>
          </a:p>
        </p:txBody>
      </p:sp>
      <p:pic>
        <p:nvPicPr>
          <p:cNvPr id="312327" name="Picture 7" descr="ar5-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38600"/>
            <a:ext cx="609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2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2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5" grpId="0" build="p" autoUpdateAnimBg="0"/>
      <p:bldP spid="31232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0"/>
            <a:ext cx="8229600" cy="1143000"/>
          </a:xfrm>
        </p:spPr>
        <p:txBody>
          <a:bodyPr/>
          <a:lstStyle/>
          <a:p>
            <a:pPr eaLnBrk="1" hangingPunct="1"/>
            <a:r>
              <a:rPr lang="en-AU" smtClean="0"/>
              <a:t>Stages of Change Model</a:t>
            </a:r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2792" y="1957044"/>
            <a:ext cx="4081208" cy="41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785813" y="1285875"/>
            <a:ext cx="5045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 b="1">
                <a:solidFill>
                  <a:srgbClr val="00B0F0"/>
                </a:solidFill>
              </a:rPr>
              <a:t>Relapse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auto">
          <a:xfrm>
            <a:off x="990600" y="1981200"/>
            <a:ext cx="39624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 Potential of relapse at any stage between precontemplation and termination. </a:t>
            </a:r>
          </a:p>
          <a:p>
            <a:pPr eaLnBrk="0" hangingPunct="0"/>
            <a:endParaRPr lang="en-US" sz="2000">
              <a:latin typeface="Franklin Gothic EF" charset="0"/>
            </a:endParaRPr>
          </a:p>
          <a:p>
            <a:pPr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Individuals who have reached maintenance stage are more likely to only relapse to Stage 3. </a:t>
            </a:r>
          </a:p>
          <a:p>
            <a:pPr eaLnBrk="0" hangingPunct="0">
              <a:buFontTx/>
              <a:buChar char="•"/>
            </a:pPr>
            <a:endParaRPr lang="en-US" sz="2000">
              <a:latin typeface="Franklin Gothic EF" charset="0"/>
            </a:endParaRPr>
          </a:p>
          <a:p>
            <a:pPr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Individuals who have never reached Stage 5 can relapse to Stage 1. </a:t>
            </a:r>
          </a:p>
          <a:p>
            <a:pPr eaLnBrk="0" hangingPunct="0">
              <a:buFontTx/>
              <a:buChar char="•"/>
            </a:pPr>
            <a:endParaRPr lang="en-US" sz="2000">
              <a:latin typeface="Franklin Gothic EF" charset="0"/>
            </a:endParaRPr>
          </a:p>
          <a:p>
            <a:pPr eaLnBrk="0" hangingPunct="0">
              <a:buFontTx/>
              <a:buChar char="•"/>
            </a:pPr>
            <a:r>
              <a:rPr lang="en-US" sz="2000">
                <a:cs typeface="Arial" pitchFamily="34" charset="0"/>
              </a:rPr>
              <a:t>Relapse is not failure and occurs most commonly between Stages 2 and 4.</a:t>
            </a:r>
            <a:endParaRPr lang="en-US" sz="2000">
              <a:latin typeface="Franklin Gothic EF" charset="0"/>
            </a:endParaRPr>
          </a:p>
          <a:p>
            <a:pPr eaLnBrk="0" hangingPunct="0"/>
            <a:endParaRPr lang="en-US" sz="2000">
              <a:solidFill>
                <a:srgbClr val="000000"/>
              </a:solidFill>
            </a:endParaRPr>
          </a:p>
          <a:p>
            <a:pPr algn="just" eaLnBrk="0" hangingPunct="0"/>
            <a:endParaRPr lang="en-US" sz="2000">
              <a:solidFill>
                <a:srgbClr val="000000"/>
              </a:solidFill>
            </a:endParaRPr>
          </a:p>
          <a:p>
            <a:pPr eaLnBrk="0" hangingPunct="0"/>
            <a:endParaRPr lang="en-US" sz="2000"/>
          </a:p>
        </p:txBody>
      </p:sp>
      <p:sp>
        <p:nvSpPr>
          <p:cNvPr id="313350" name="AutoShape 6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1" name="AutoShape 7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2" name="AutoShape 8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3" name="AutoShape 9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4" name="AutoShape 10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5" name="AutoShape 11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6" name="AutoShape 12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7" name="AutoShape 13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8" name="AutoShape 14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59" name="AutoShape 15"/>
          <p:cNvSpPr>
            <a:spLocks noChangeArrowheads="1"/>
          </p:cNvSpPr>
          <p:nvPr/>
        </p:nvSpPr>
        <p:spPr bwMode="auto">
          <a:xfrm>
            <a:off x="8153400" y="3124200"/>
            <a:ext cx="381000" cy="838200"/>
          </a:xfrm>
          <a:prstGeom prst="curvedLeftArrow">
            <a:avLst>
              <a:gd name="adj1" fmla="val 44000"/>
              <a:gd name="adj2" fmla="val 88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60" name="AutoShape 16"/>
          <p:cNvSpPr>
            <a:spLocks noChangeArrowheads="1"/>
          </p:cNvSpPr>
          <p:nvPr/>
        </p:nvSpPr>
        <p:spPr bwMode="auto">
          <a:xfrm>
            <a:off x="5410200" y="3886200"/>
            <a:ext cx="304800" cy="838200"/>
          </a:xfrm>
          <a:prstGeom prst="curvedRigh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361" name="AutoShape 17"/>
          <p:cNvSpPr>
            <a:spLocks noChangeArrowheads="1"/>
          </p:cNvSpPr>
          <p:nvPr/>
        </p:nvSpPr>
        <p:spPr bwMode="auto">
          <a:xfrm>
            <a:off x="8382000" y="4648200"/>
            <a:ext cx="304800" cy="838200"/>
          </a:xfrm>
          <a:prstGeom prst="curvedLeftArrow">
            <a:avLst>
              <a:gd name="adj1" fmla="val 55000"/>
              <a:gd name="adj2" fmla="val 11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33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33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33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2B9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2B9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43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500"/>
                            </p:stCondLst>
                            <p:childTnLst>
                              <p:par>
                                <p:cTn id="46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0"/>
                            </p:stCondLst>
                            <p:childTnLst>
                              <p:par>
                                <p:cTn id="52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500"/>
                            </p:stCondLst>
                            <p:childTnLst>
                              <p:par>
                                <p:cTn id="55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1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3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19A1F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9" grpId="0" build="p" autoUpdateAnimBg="0"/>
      <p:bldP spid="313350" grpId="0" animBg="1"/>
      <p:bldP spid="313351" grpId="0" animBg="1"/>
      <p:bldP spid="313352" grpId="0" animBg="1"/>
      <p:bldP spid="313353" grpId="0" animBg="1"/>
      <p:bldP spid="313354" grpId="0" animBg="1"/>
      <p:bldP spid="313355" grpId="0" animBg="1"/>
      <p:bldP spid="313356" grpId="0" animBg="1"/>
      <p:bldP spid="313357" grpId="0" animBg="1"/>
      <p:bldP spid="313358" grpId="0" animBg="1"/>
      <p:bldP spid="313359" grpId="0" animBg="1"/>
      <p:bldP spid="313360" grpId="0" animBg="1"/>
      <p:bldP spid="3133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2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495300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8600"/>
            <a:ext cx="25146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0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00400"/>
            <a:ext cx="304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20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267200"/>
            <a:ext cx="13954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205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32004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20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200400"/>
            <a:ext cx="1981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205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6096000"/>
            <a:ext cx="1927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62" name="Line 2058"/>
          <p:cNvSpPr>
            <a:spLocks noChangeShapeType="1"/>
          </p:cNvSpPr>
          <p:nvPr/>
        </p:nvSpPr>
        <p:spPr bwMode="auto">
          <a:xfrm>
            <a:off x="5715000" y="16764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4" name="Line 2060"/>
          <p:cNvSpPr>
            <a:spLocks noChangeShapeType="1"/>
          </p:cNvSpPr>
          <p:nvPr/>
        </p:nvSpPr>
        <p:spPr bwMode="auto">
          <a:xfrm flipH="1">
            <a:off x="2895600" y="2743200"/>
            <a:ext cx="36576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5" name="Line 2061"/>
          <p:cNvSpPr>
            <a:spLocks noChangeShapeType="1"/>
          </p:cNvSpPr>
          <p:nvPr/>
        </p:nvSpPr>
        <p:spPr bwMode="auto">
          <a:xfrm>
            <a:off x="6248400" y="5791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  <p:sp>
        <p:nvSpPr>
          <p:cNvPr id="253966" name="Line 2062"/>
          <p:cNvSpPr>
            <a:spLocks noChangeShapeType="1"/>
          </p:cNvSpPr>
          <p:nvPr/>
        </p:nvSpPr>
        <p:spPr bwMode="auto">
          <a:xfrm>
            <a:off x="3124200" y="57912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3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62" grpId="0" animBg="1"/>
      <p:bldP spid="253964" grpId="0" animBg="1"/>
      <p:bldP spid="253965" grpId="0" animBg="1"/>
      <p:bldP spid="25396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>
                <a:solidFill>
                  <a:srgbClr val="FF0000"/>
                </a:solidFill>
              </a:rPr>
              <a:t>Strategies for promoting PA</a:t>
            </a: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828800" y="1666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558" y="1219200"/>
            <a:ext cx="8220442" cy="528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6" name="Rectangle 10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8507412" cy="692150"/>
          </a:xfrm>
        </p:spPr>
        <p:txBody>
          <a:bodyPr/>
          <a:lstStyle/>
          <a:p>
            <a:pPr eaLnBrk="1" hangingPunct="1"/>
            <a:r>
              <a:rPr lang="en-AU" sz="2400" b="1" smtClean="0"/>
              <a:t>Readiness to change – (motivational readiness)</a:t>
            </a:r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AU" smtClean="0"/>
              <a:t>VCE Physical Education - Unit 3</a:t>
            </a:r>
          </a:p>
        </p:txBody>
      </p:sp>
      <p:sp>
        <p:nvSpPr>
          <p:cNvPr id="331778" name="Line 2"/>
          <p:cNvSpPr>
            <a:spLocks noChangeShapeType="1"/>
          </p:cNvSpPr>
          <p:nvPr/>
        </p:nvSpPr>
        <p:spPr bwMode="auto">
          <a:xfrm>
            <a:off x="5508625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79" name="Line 3"/>
          <p:cNvSpPr>
            <a:spLocks noChangeShapeType="1"/>
          </p:cNvSpPr>
          <p:nvPr/>
        </p:nvSpPr>
        <p:spPr bwMode="auto">
          <a:xfrm>
            <a:off x="1187450" y="51577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0" name="Line 4"/>
          <p:cNvSpPr>
            <a:spLocks noChangeShapeType="1"/>
          </p:cNvSpPr>
          <p:nvPr/>
        </p:nvSpPr>
        <p:spPr bwMode="auto">
          <a:xfrm>
            <a:off x="1187450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1" name="Line 5"/>
          <p:cNvSpPr>
            <a:spLocks noChangeShapeType="1"/>
          </p:cNvSpPr>
          <p:nvPr/>
        </p:nvSpPr>
        <p:spPr bwMode="auto">
          <a:xfrm>
            <a:off x="320357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2" name="Line 6"/>
          <p:cNvSpPr>
            <a:spLocks noChangeShapeType="1"/>
          </p:cNvSpPr>
          <p:nvPr/>
        </p:nvSpPr>
        <p:spPr bwMode="auto">
          <a:xfrm>
            <a:off x="5724525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3" name="Line 7"/>
          <p:cNvSpPr>
            <a:spLocks noChangeShapeType="1"/>
          </p:cNvSpPr>
          <p:nvPr/>
        </p:nvSpPr>
        <p:spPr bwMode="auto">
          <a:xfrm>
            <a:off x="7885113" y="37163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4" name="Line 8"/>
          <p:cNvSpPr>
            <a:spLocks noChangeShapeType="1"/>
          </p:cNvSpPr>
          <p:nvPr/>
        </p:nvSpPr>
        <p:spPr bwMode="auto">
          <a:xfrm>
            <a:off x="6877050" y="21336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5" name="Line 9"/>
          <p:cNvSpPr>
            <a:spLocks noChangeShapeType="1"/>
          </p:cNvSpPr>
          <p:nvPr/>
        </p:nvSpPr>
        <p:spPr bwMode="auto">
          <a:xfrm>
            <a:off x="2555875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787" name="Text Box 11"/>
          <p:cNvSpPr txBox="1">
            <a:spLocks noChangeArrowheads="1"/>
          </p:cNvSpPr>
          <p:nvPr/>
        </p:nvSpPr>
        <p:spPr bwMode="auto">
          <a:xfrm>
            <a:off x="755650" y="908050"/>
            <a:ext cx="7921625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Are you accumulating at least </a:t>
            </a:r>
            <a:r>
              <a:rPr lang="en-AU" b="1" dirty="0">
                <a:solidFill>
                  <a:schemeClr val="accent6"/>
                </a:solidFill>
              </a:rPr>
              <a:t>30</a:t>
            </a:r>
            <a:r>
              <a:rPr lang="en-AU" dirty="0">
                <a:solidFill>
                  <a:schemeClr val="accent6"/>
                </a:solidFill>
              </a:rPr>
              <a:t> minutes of </a:t>
            </a:r>
            <a:r>
              <a:rPr lang="en-AU" b="1" dirty="0">
                <a:solidFill>
                  <a:schemeClr val="accent6"/>
                </a:solidFill>
              </a:rPr>
              <a:t> moderate-intensity</a:t>
            </a:r>
            <a:r>
              <a:rPr lang="en-AU" dirty="0">
                <a:solidFill>
                  <a:schemeClr val="accent6"/>
                </a:solidFill>
              </a:rPr>
              <a:t> physical activity on </a:t>
            </a:r>
            <a:r>
              <a:rPr lang="en-AU" b="1" dirty="0">
                <a:solidFill>
                  <a:schemeClr val="accent6"/>
                </a:solidFill>
              </a:rPr>
              <a:t>most </a:t>
            </a:r>
            <a:r>
              <a:rPr lang="en-AU" dirty="0">
                <a:solidFill>
                  <a:schemeClr val="accent6"/>
                </a:solidFill>
              </a:rPr>
              <a:t>(five+) days of the week?</a:t>
            </a:r>
          </a:p>
        </p:txBody>
      </p:sp>
      <p:sp>
        <p:nvSpPr>
          <p:cNvPr id="331788" name="Text Box 12"/>
          <p:cNvSpPr txBox="1">
            <a:spLocks noChangeArrowheads="1"/>
          </p:cNvSpPr>
          <p:nvPr/>
        </p:nvSpPr>
        <p:spPr bwMode="auto">
          <a:xfrm>
            <a:off x="2051050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89" name="Text Box 13"/>
          <p:cNvSpPr txBox="1">
            <a:spLocks noChangeArrowheads="1"/>
          </p:cNvSpPr>
          <p:nvPr/>
        </p:nvSpPr>
        <p:spPr bwMode="auto">
          <a:xfrm>
            <a:off x="6372225" y="177323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790" name="Text Box 14"/>
          <p:cNvSpPr txBox="1">
            <a:spLocks noChangeArrowheads="1"/>
          </p:cNvSpPr>
          <p:nvPr/>
        </p:nvSpPr>
        <p:spPr bwMode="auto">
          <a:xfrm>
            <a:off x="179388" y="2287588"/>
            <a:ext cx="4321175" cy="9255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Are you accumulating at least </a:t>
            </a:r>
            <a:r>
              <a:rPr lang="en-AU" b="1" dirty="0">
                <a:solidFill>
                  <a:schemeClr val="accent6"/>
                </a:solidFill>
              </a:rPr>
              <a:t>30</a:t>
            </a:r>
            <a:r>
              <a:rPr lang="en-AU" dirty="0">
                <a:solidFill>
                  <a:schemeClr val="accent6"/>
                </a:solidFill>
              </a:rPr>
              <a:t> minutes of </a:t>
            </a:r>
            <a:r>
              <a:rPr lang="en-AU" b="1" dirty="0">
                <a:solidFill>
                  <a:schemeClr val="accent6"/>
                </a:solidFill>
              </a:rPr>
              <a:t>moderate-intensity</a:t>
            </a:r>
            <a:r>
              <a:rPr lang="en-AU" dirty="0">
                <a:solidFill>
                  <a:schemeClr val="accent6"/>
                </a:solidFill>
              </a:rPr>
              <a:t> physical activity at </a:t>
            </a:r>
            <a:r>
              <a:rPr lang="en-AU" b="1" dirty="0">
                <a:solidFill>
                  <a:schemeClr val="accent6"/>
                </a:solidFill>
              </a:rPr>
              <a:t>least one day per week</a:t>
            </a:r>
            <a:r>
              <a:rPr lang="en-AU" dirty="0">
                <a:solidFill>
                  <a:schemeClr val="accent6"/>
                </a:solidFill>
              </a:rPr>
              <a:t>?</a:t>
            </a:r>
          </a:p>
        </p:txBody>
      </p:sp>
      <p:sp>
        <p:nvSpPr>
          <p:cNvPr id="331791" name="Text Box 15"/>
          <p:cNvSpPr txBox="1">
            <a:spLocks noChangeArrowheads="1"/>
          </p:cNvSpPr>
          <p:nvPr/>
        </p:nvSpPr>
        <p:spPr bwMode="auto">
          <a:xfrm>
            <a:off x="4751388" y="2276475"/>
            <a:ext cx="4321175" cy="93503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Have you been doing this on a regular basis for the last six months?</a:t>
            </a:r>
          </a:p>
        </p:txBody>
      </p:sp>
      <p:sp>
        <p:nvSpPr>
          <p:cNvPr id="331792" name="Text Box 16"/>
          <p:cNvSpPr txBox="1">
            <a:spLocks noChangeArrowheads="1"/>
          </p:cNvSpPr>
          <p:nvPr/>
        </p:nvSpPr>
        <p:spPr bwMode="auto">
          <a:xfrm>
            <a:off x="179388" y="3860800"/>
            <a:ext cx="1655762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 dirty="0">
                <a:solidFill>
                  <a:schemeClr val="accent6"/>
                </a:solidFill>
              </a:rPr>
              <a:t>Do you intend to increase your physical activity?</a:t>
            </a:r>
          </a:p>
        </p:txBody>
      </p:sp>
      <p:sp>
        <p:nvSpPr>
          <p:cNvPr id="331793" name="Text Box 17"/>
          <p:cNvSpPr txBox="1">
            <a:spLocks noChangeArrowheads="1"/>
          </p:cNvSpPr>
          <p:nvPr/>
        </p:nvSpPr>
        <p:spPr bwMode="auto">
          <a:xfrm>
            <a:off x="2124075" y="3860800"/>
            <a:ext cx="201612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 dirty="0">
                <a:solidFill>
                  <a:schemeClr val="accent6"/>
                </a:solidFill>
              </a:rPr>
              <a:t>If you’re doing physical activity irregularly, you’re in the </a:t>
            </a:r>
            <a:r>
              <a:rPr lang="en-AU" sz="1600" b="1" dirty="0">
                <a:solidFill>
                  <a:schemeClr val="accent6"/>
                </a:solidFill>
              </a:rPr>
              <a:t>preparation stage.</a:t>
            </a:r>
            <a:endParaRPr lang="en-AU" sz="1600" dirty="0">
              <a:solidFill>
                <a:schemeClr val="accent6"/>
              </a:solidFill>
            </a:endParaRPr>
          </a:p>
        </p:txBody>
      </p:sp>
      <p:sp>
        <p:nvSpPr>
          <p:cNvPr id="331794" name="Text Box 18"/>
          <p:cNvSpPr txBox="1">
            <a:spLocks noChangeArrowheads="1"/>
          </p:cNvSpPr>
          <p:nvPr/>
        </p:nvSpPr>
        <p:spPr bwMode="auto">
          <a:xfrm>
            <a:off x="250825" y="5878513"/>
            <a:ext cx="3025775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If you’re not even thinking about it, you are in the </a:t>
            </a:r>
            <a:r>
              <a:rPr lang="en-AU" b="1" dirty="0" err="1">
                <a:solidFill>
                  <a:schemeClr val="accent6"/>
                </a:solidFill>
              </a:rPr>
              <a:t>precontemplation</a:t>
            </a:r>
            <a:r>
              <a:rPr lang="en-AU" b="1" dirty="0">
                <a:solidFill>
                  <a:schemeClr val="accent6"/>
                </a:solidFill>
              </a:rPr>
              <a:t> stage.</a:t>
            </a:r>
          </a:p>
        </p:txBody>
      </p:sp>
      <p:sp>
        <p:nvSpPr>
          <p:cNvPr id="331795" name="Text Box 19"/>
          <p:cNvSpPr txBox="1">
            <a:spLocks noChangeArrowheads="1"/>
          </p:cNvSpPr>
          <p:nvPr/>
        </p:nvSpPr>
        <p:spPr bwMode="auto">
          <a:xfrm>
            <a:off x="3563938" y="5878513"/>
            <a:ext cx="4032250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If you're giving it a thought now and then but not doing it, you are in the </a:t>
            </a:r>
            <a:r>
              <a:rPr lang="en-AU" b="1" dirty="0">
                <a:solidFill>
                  <a:schemeClr val="accent6"/>
                </a:solidFill>
              </a:rPr>
              <a:t>contemplation stage.</a:t>
            </a:r>
          </a:p>
        </p:txBody>
      </p:sp>
      <p:sp>
        <p:nvSpPr>
          <p:cNvPr id="331796" name="Text Box 20"/>
          <p:cNvSpPr txBox="1">
            <a:spLocks noChangeArrowheads="1"/>
          </p:cNvSpPr>
          <p:nvPr/>
        </p:nvSpPr>
        <p:spPr bwMode="auto">
          <a:xfrm>
            <a:off x="4356100" y="3860800"/>
            <a:ext cx="2303463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 dirty="0">
                <a:solidFill>
                  <a:schemeClr val="accent6"/>
                </a:solidFill>
              </a:rPr>
              <a:t>If you have been doing this consistently but for fewer than six months, you are in the </a:t>
            </a:r>
            <a:r>
              <a:rPr lang="en-AU" sz="1600" b="1" dirty="0">
                <a:solidFill>
                  <a:schemeClr val="accent6"/>
                </a:solidFill>
              </a:rPr>
              <a:t>action stage.</a:t>
            </a:r>
          </a:p>
        </p:txBody>
      </p:sp>
      <p:sp>
        <p:nvSpPr>
          <p:cNvPr id="331797" name="Text Box 21"/>
          <p:cNvSpPr txBox="1">
            <a:spLocks noChangeArrowheads="1"/>
          </p:cNvSpPr>
          <p:nvPr/>
        </p:nvSpPr>
        <p:spPr bwMode="auto">
          <a:xfrm>
            <a:off x="6732588" y="3860800"/>
            <a:ext cx="2339975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AU" sz="1600" dirty="0">
                <a:solidFill>
                  <a:schemeClr val="accent6"/>
                </a:solidFill>
              </a:rPr>
              <a:t>If you’re maintained the new habit for six months of more you are in the </a:t>
            </a:r>
            <a:r>
              <a:rPr lang="en-AU" sz="1600" b="1" dirty="0">
                <a:solidFill>
                  <a:schemeClr val="accent6"/>
                </a:solidFill>
              </a:rPr>
              <a:t>maintenance stage.</a:t>
            </a:r>
          </a:p>
        </p:txBody>
      </p:sp>
      <p:sp>
        <p:nvSpPr>
          <p:cNvPr id="331798" name="Text Box 22"/>
          <p:cNvSpPr txBox="1">
            <a:spLocks noChangeArrowheads="1"/>
          </p:cNvSpPr>
          <p:nvPr/>
        </p:nvSpPr>
        <p:spPr bwMode="auto">
          <a:xfrm>
            <a:off x="684213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799" name="Text Box 23"/>
          <p:cNvSpPr txBox="1">
            <a:spLocks noChangeArrowheads="1"/>
          </p:cNvSpPr>
          <p:nvPr/>
        </p:nvSpPr>
        <p:spPr bwMode="auto">
          <a:xfrm>
            <a:off x="684213" y="535781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0" name="Text Box 24"/>
          <p:cNvSpPr txBox="1">
            <a:spLocks noChangeArrowheads="1"/>
          </p:cNvSpPr>
          <p:nvPr/>
        </p:nvSpPr>
        <p:spPr bwMode="auto">
          <a:xfrm>
            <a:off x="5219700" y="3357563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No</a:t>
            </a:r>
          </a:p>
        </p:txBody>
      </p:sp>
      <p:sp>
        <p:nvSpPr>
          <p:cNvPr id="331801" name="Text Box 25"/>
          <p:cNvSpPr txBox="1">
            <a:spLocks noChangeArrowheads="1"/>
          </p:cNvSpPr>
          <p:nvPr/>
        </p:nvSpPr>
        <p:spPr bwMode="auto">
          <a:xfrm>
            <a:off x="5003800" y="5373688"/>
            <a:ext cx="1008063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2" name="Text Box 26"/>
          <p:cNvSpPr txBox="1">
            <a:spLocks noChangeArrowheads="1"/>
          </p:cNvSpPr>
          <p:nvPr/>
        </p:nvSpPr>
        <p:spPr bwMode="auto">
          <a:xfrm>
            <a:off x="270033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3" name="Text Box 27"/>
          <p:cNvSpPr txBox="1">
            <a:spLocks noChangeArrowheads="1"/>
          </p:cNvSpPr>
          <p:nvPr/>
        </p:nvSpPr>
        <p:spPr bwMode="auto">
          <a:xfrm>
            <a:off x="7380288" y="3357563"/>
            <a:ext cx="1008062" cy="3762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b="1"/>
              <a:t>Yes</a:t>
            </a:r>
          </a:p>
        </p:txBody>
      </p:sp>
      <p:sp>
        <p:nvSpPr>
          <p:cNvPr id="331804" name="Line 28"/>
          <p:cNvSpPr>
            <a:spLocks noChangeShapeType="1"/>
          </p:cNvSpPr>
          <p:nvPr/>
        </p:nvSpPr>
        <p:spPr bwMode="auto">
          <a:xfrm>
            <a:off x="4643438" y="155733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5" name="Line 29"/>
          <p:cNvSpPr>
            <a:spLocks noChangeShapeType="1"/>
          </p:cNvSpPr>
          <p:nvPr/>
        </p:nvSpPr>
        <p:spPr bwMode="auto">
          <a:xfrm>
            <a:off x="2555875" y="162877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6" name="Line 30"/>
          <p:cNvSpPr>
            <a:spLocks noChangeShapeType="1"/>
          </p:cNvSpPr>
          <p:nvPr/>
        </p:nvSpPr>
        <p:spPr bwMode="auto">
          <a:xfrm>
            <a:off x="2555875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7" name="Line 31"/>
          <p:cNvSpPr>
            <a:spLocks noChangeShapeType="1"/>
          </p:cNvSpPr>
          <p:nvPr/>
        </p:nvSpPr>
        <p:spPr bwMode="auto">
          <a:xfrm>
            <a:off x="6877050" y="16287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8" name="Line 32"/>
          <p:cNvSpPr>
            <a:spLocks noChangeShapeType="1"/>
          </p:cNvSpPr>
          <p:nvPr/>
        </p:nvSpPr>
        <p:spPr bwMode="auto">
          <a:xfrm>
            <a:off x="1187450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09" name="Line 33"/>
          <p:cNvSpPr>
            <a:spLocks noChangeShapeType="1"/>
          </p:cNvSpPr>
          <p:nvPr/>
        </p:nvSpPr>
        <p:spPr bwMode="auto">
          <a:xfrm>
            <a:off x="320357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0" name="Line 34"/>
          <p:cNvSpPr>
            <a:spLocks noChangeShapeType="1"/>
          </p:cNvSpPr>
          <p:nvPr/>
        </p:nvSpPr>
        <p:spPr bwMode="auto">
          <a:xfrm>
            <a:off x="5724525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1" name="Line 35"/>
          <p:cNvSpPr>
            <a:spLocks noChangeShapeType="1"/>
          </p:cNvSpPr>
          <p:nvPr/>
        </p:nvSpPr>
        <p:spPr bwMode="auto">
          <a:xfrm>
            <a:off x="7885113" y="32131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2" name="Line 36"/>
          <p:cNvSpPr>
            <a:spLocks noChangeShapeType="1"/>
          </p:cNvSpPr>
          <p:nvPr/>
        </p:nvSpPr>
        <p:spPr bwMode="auto">
          <a:xfrm>
            <a:off x="5508625" y="52292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3" name="Line 37"/>
          <p:cNvSpPr>
            <a:spLocks noChangeShapeType="1"/>
          </p:cNvSpPr>
          <p:nvPr/>
        </p:nvSpPr>
        <p:spPr bwMode="auto">
          <a:xfrm flipH="1">
            <a:off x="1187450" y="5229225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31814" name="Line 38"/>
          <p:cNvSpPr>
            <a:spLocks noChangeShapeType="1"/>
          </p:cNvSpPr>
          <p:nvPr/>
        </p:nvSpPr>
        <p:spPr bwMode="auto">
          <a:xfrm>
            <a:off x="1187450" y="57340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3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31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31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3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31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3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31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3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31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3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331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3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33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33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331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33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3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6" grpId="0"/>
      <p:bldP spid="331778" grpId="0" animBg="1"/>
      <p:bldP spid="331779" grpId="0" animBg="1"/>
      <p:bldP spid="331780" grpId="0" animBg="1"/>
      <p:bldP spid="331781" grpId="0" animBg="1"/>
      <p:bldP spid="331782" grpId="0" animBg="1"/>
      <p:bldP spid="331783" grpId="0" animBg="1"/>
      <p:bldP spid="331784" grpId="0" animBg="1"/>
      <p:bldP spid="331784" grpId="1" animBg="1"/>
      <p:bldP spid="331785" grpId="0" animBg="1"/>
      <p:bldP spid="331787" grpId="0" animBg="1"/>
      <p:bldP spid="331788" grpId="0" animBg="1"/>
      <p:bldP spid="331789" grpId="0" animBg="1"/>
      <p:bldP spid="331790" grpId="0" animBg="1"/>
      <p:bldP spid="331791" grpId="0" animBg="1"/>
      <p:bldP spid="331791" grpId="1" animBg="1"/>
      <p:bldP spid="331792" grpId="0" animBg="1"/>
      <p:bldP spid="331793" grpId="0" animBg="1"/>
      <p:bldP spid="331794" grpId="0" animBg="1"/>
      <p:bldP spid="331795" grpId="0" animBg="1"/>
      <p:bldP spid="331796" grpId="0" animBg="1"/>
      <p:bldP spid="331797" grpId="0" animBg="1"/>
      <p:bldP spid="331798" grpId="0" animBg="1"/>
      <p:bldP spid="331799" grpId="0" animBg="1"/>
      <p:bldP spid="331800" grpId="0" animBg="1"/>
      <p:bldP spid="331801" grpId="0" animBg="1"/>
      <p:bldP spid="331802" grpId="0" animBg="1"/>
      <p:bldP spid="331803" grpId="0" animBg="1"/>
      <p:bldP spid="331804" grpId="0" animBg="1"/>
      <p:bldP spid="331805" grpId="0" animBg="1"/>
      <p:bldP spid="331806" grpId="0" animBg="1"/>
      <p:bldP spid="331807" grpId="0" animBg="1"/>
      <p:bldP spid="331808" grpId="0" animBg="1"/>
      <p:bldP spid="331809" grpId="0" animBg="1"/>
      <p:bldP spid="331810" grpId="0" animBg="1"/>
      <p:bldP spid="331811" grpId="0" animBg="1"/>
      <p:bldP spid="331812" grpId="0" animBg="1"/>
      <p:bldP spid="331812" grpId="1" animBg="1"/>
      <p:bldP spid="331813" grpId="0" animBg="1"/>
      <p:bldP spid="331814" grpId="0" animBg="1"/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Office Theme 1">
      <a:dk1>
        <a:srgbClr val="F8F8F8"/>
      </a:dk1>
      <a:lt1>
        <a:srgbClr val="FFFFFF"/>
      </a:lt1>
      <a:dk2>
        <a:srgbClr val="000000"/>
      </a:dk2>
      <a:lt2>
        <a:srgbClr val="000000"/>
      </a:lt2>
      <a:accent1>
        <a:srgbClr val="FF0000"/>
      </a:accent1>
      <a:accent2>
        <a:srgbClr val="3333FF"/>
      </a:accent2>
      <a:accent3>
        <a:srgbClr val="AAAAAA"/>
      </a:accent3>
      <a:accent4>
        <a:srgbClr val="DADADA"/>
      </a:accent4>
      <a:accent5>
        <a:srgbClr val="FFAAAA"/>
      </a:accent5>
      <a:accent6>
        <a:srgbClr val="2D2DE7"/>
      </a:accent6>
      <a:hlink>
        <a:srgbClr val="008000"/>
      </a:hlink>
      <a:folHlink>
        <a:srgbClr val="80808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F8F8F8"/>
        </a:dk1>
        <a:lt1>
          <a:srgbClr val="FFFFFF"/>
        </a:lt1>
        <a:dk2>
          <a:srgbClr val="000000"/>
        </a:dk2>
        <a:lt2>
          <a:srgbClr val="000000"/>
        </a:lt2>
        <a:accent1>
          <a:srgbClr val="FF0000"/>
        </a:accent1>
        <a:accent2>
          <a:srgbClr val="3333FF"/>
        </a:accent2>
        <a:accent3>
          <a:srgbClr val="AAAAAA"/>
        </a:accent3>
        <a:accent4>
          <a:srgbClr val="DADADA"/>
        </a:accent4>
        <a:accent5>
          <a:srgbClr val="FFAAAA"/>
        </a:accent5>
        <a:accent6>
          <a:srgbClr val="2D2DE7"/>
        </a:accent6>
        <a:hlink>
          <a:srgbClr val="008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60036"/>
        </a:dk1>
        <a:lt1>
          <a:srgbClr val="FFFFFF"/>
        </a:lt1>
        <a:dk2>
          <a:srgbClr val="FFFFCC"/>
        </a:dk2>
        <a:lt2>
          <a:srgbClr val="666633"/>
        </a:lt2>
        <a:accent1>
          <a:srgbClr val="996600"/>
        </a:accent1>
        <a:accent2>
          <a:srgbClr val="CCCC00"/>
        </a:accent2>
        <a:accent3>
          <a:srgbClr val="FFFFFF"/>
        </a:accent3>
        <a:accent4>
          <a:srgbClr val="2D002D"/>
        </a:accent4>
        <a:accent5>
          <a:srgbClr val="CAB8AA"/>
        </a:accent5>
        <a:accent6>
          <a:srgbClr val="B9B900"/>
        </a:accent6>
        <a:hlink>
          <a:srgbClr val="99CC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FFFFFF"/>
        </a:dk2>
        <a:lt2>
          <a:srgbClr val="393939"/>
        </a:lt2>
        <a:accent1>
          <a:srgbClr val="B2B2B2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D4D4D4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360036"/>
        </a:dk1>
        <a:lt1>
          <a:srgbClr val="FFFFFF"/>
        </a:lt1>
        <a:dk2>
          <a:srgbClr val="FFFFCC"/>
        </a:dk2>
        <a:lt2>
          <a:srgbClr val="660066"/>
        </a:lt2>
        <a:accent1>
          <a:srgbClr val="C3A3C2"/>
        </a:accent1>
        <a:accent2>
          <a:srgbClr val="9999FF"/>
        </a:accent2>
        <a:accent3>
          <a:srgbClr val="FFFFFF"/>
        </a:accent3>
        <a:accent4>
          <a:srgbClr val="2D002D"/>
        </a:accent4>
        <a:accent5>
          <a:srgbClr val="DECEDD"/>
        </a:accent5>
        <a:accent6>
          <a:srgbClr val="8A8AE7"/>
        </a:accent6>
        <a:hlink>
          <a:srgbClr val="0099CC"/>
        </a:hlink>
        <a:folHlink>
          <a:srgbClr val="C99D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99CCFF"/>
        </a:lt1>
        <a:dk2>
          <a:srgbClr val="CCECFF"/>
        </a:dk2>
        <a:lt2>
          <a:srgbClr val="002244"/>
        </a:lt2>
        <a:accent1>
          <a:srgbClr val="336699"/>
        </a:accent1>
        <a:accent2>
          <a:srgbClr val="CC99FF"/>
        </a:accent2>
        <a:accent3>
          <a:srgbClr val="CAE2FF"/>
        </a:accent3>
        <a:accent4>
          <a:srgbClr val="000000"/>
        </a:accent4>
        <a:accent5>
          <a:srgbClr val="ADB8CA"/>
        </a:accent5>
        <a:accent6>
          <a:srgbClr val="B98AE7"/>
        </a:accent6>
        <a:hlink>
          <a:srgbClr val="33CCCC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</TotalTime>
  <Words>429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Blank</vt:lpstr>
      <vt:lpstr>ANGLES</vt:lpstr>
      <vt:lpstr>Stages of Change Model</vt:lpstr>
      <vt:lpstr>Stages of Change Model</vt:lpstr>
      <vt:lpstr>Stages of Change Model</vt:lpstr>
      <vt:lpstr>Stages of Change Model</vt:lpstr>
      <vt:lpstr>Stages of Change Model</vt:lpstr>
      <vt:lpstr>Stages of Change Model</vt:lpstr>
      <vt:lpstr>Slide 7</vt:lpstr>
      <vt:lpstr>Strategies for promoting PA</vt:lpstr>
      <vt:lpstr>Readiness to change – (motivational readiness)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Stages of Change Model</dc:title>
  <dc:creator>Lyn Clarkson</dc:creator>
  <cp:lastModifiedBy>Lyn Clarkson</cp:lastModifiedBy>
  <cp:revision>2</cp:revision>
  <dcterms:created xsi:type="dcterms:W3CDTF">2009-11-01T22:19:42Z</dcterms:created>
  <dcterms:modified xsi:type="dcterms:W3CDTF">2009-11-01T22:28:13Z</dcterms:modified>
</cp:coreProperties>
</file>